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3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BFC51-5AE0-4704-85C5-12174A22E507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5556-D3F2-42DC-867D-9BD99603420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306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507B-53A2-554C-AE98-86FCF7152BA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26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724F0-16A4-465C-A660-92FE3EBB9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61EE934-A8FF-4CB9-8D5E-AC3C1CA19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372BEF-38B3-4370-B985-C83A1049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4D10FB-238C-453D-BD6A-0FE14092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3BDACD-3081-4344-A939-DE0645C7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553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9A5B3-3CF9-4A28-835E-DE6A6C65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9CF598F-8DE9-4E38-B20B-1287135D8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ED4558-E4F4-45AF-80F8-E4C68B13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F5D577-68B7-467C-8054-4A623E501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AC371D5-CFC7-4130-BA8B-07318942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55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97E1FB7-B11F-47F3-AEC6-D13C0AB22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DF39655-6B01-46DA-8D6B-243F89E76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6A8513-009D-45AC-8A8B-F18D2F49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399BC3-9276-4F81-811A-906A79E4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9E9B504-E5FC-4ED0-BE84-A558DE92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264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88FC0-B73B-4321-9100-A1923C0B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5D8814-96EA-4D25-9A66-A170C878C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1C38A1-F371-4D7E-BEA7-DF2AA356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091F77-48E0-4642-ABEE-5AF6578E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B02BC23-8B80-4FEB-A590-DEE492E3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7DB32-E02C-41F0-AE82-286762F1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DCB0D2B-C3D1-4D32-9CF4-021F9B502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1F7D0A4-069C-4242-BDED-7D2B7A28C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F0DE234-52EA-4060-8EC3-1F444FD8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028620-6BE5-4490-A0F1-DAB5E82C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19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E172E-6B90-4396-8E1D-54A8A239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16331A5-89F8-40FC-A982-7D7053A7C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61E2189-460F-4E6D-A37B-48BC63C67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3C91AC-D89A-452C-BF97-A84B3F89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95410A-B3A3-4FFB-B1FB-D04D0DA8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5B37F6-7545-4881-8102-7AEB16ED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38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C7D45-DFB3-4B8B-BEB5-65E26FFE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954652-FD18-47B2-A68E-F6BC2E321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731A62C-CE9D-49DA-906B-9F6C907AB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18DC6C7-F34D-4FA9-A0D0-19C3EC32F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9011D86-9FF8-478F-93AE-D5088A65B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8C6165E-D9A0-4165-BB67-1AC38FE5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0F34DF3-7258-466D-99F1-03DFE0BB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47BFF3F-9167-4406-A2CD-24069929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74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6B032-22B4-4CD6-AA37-8D1398C6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1E56544-A13A-4CA3-A6FA-C5AAEF51D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677D5D-E9A4-4635-9B96-F70E6414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D3F7675-25E6-4304-855B-2875F9D9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226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1F1FFEC-DAB1-49EB-87CC-40AEAA7B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677793C-64F2-4E0E-83B4-98DD0D4B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84B0665-8BBE-4F80-A9F6-0CB2B87B3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311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91DB6-E975-464F-9F47-67D7AD1B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4AE544-AC95-42C3-B384-2F34BA1A9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1B79712-F2B1-4114-A6C2-E5C17F48E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0004A03-955E-47F4-965B-3BC596C0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0B4BCE-9579-4181-B031-95EEAFC4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30F1D9-4272-4BA5-993F-0D0C5BB1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51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A1DA4-6611-4675-AD91-11C87E58F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DD5A21D-95F1-4CB0-8422-89BD51340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9CBB3A1-EFF4-443A-B09B-2973A3DBA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2235007-F103-4090-875A-5B7E2F5C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D895E8C-547B-4355-9781-4BA36CF3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14A85D-0132-4E89-997E-4C3D6746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335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A0E08D8-2E43-4963-9A8C-4AA28F6D8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0F6C2C4-0825-4439-888A-2D4628F2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2ABF9EE-5BE9-474D-BA3C-FB7A5B637F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680C-E08E-45C3-9FB2-FEC9FBBA6FC1}" type="datetimeFigureOut">
              <a:rPr lang="da-DK" smtClean="0"/>
              <a:t>24-06-2021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26B440-37DB-41BC-82EB-DF6A261FE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6061B6E-5AF2-426A-B3C4-03442BF12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AE41-4E94-4610-8896-DE56EE546C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4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CA55F5D5-5202-44B1-8062-4CCE72B0FED1}"/>
              </a:ext>
            </a:extLst>
          </p:cNvPr>
          <p:cNvSpPr/>
          <p:nvPr/>
        </p:nvSpPr>
        <p:spPr>
          <a:xfrm>
            <a:off x="1587" y="0"/>
            <a:ext cx="12188826" cy="685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15" dirty="0"/>
              <a:t>Plant Technology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3FD0B605-1239-4DC4-8226-FF7F4EF6489A}"/>
              </a:ext>
            </a:extLst>
          </p:cNvPr>
          <p:cNvSpPr/>
          <p:nvPr/>
        </p:nvSpPr>
        <p:spPr>
          <a:xfrm>
            <a:off x="4583884" y="613407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>
              <a:lnSpc>
                <a:spcPct val="200000"/>
              </a:lnSpc>
            </a:pPr>
            <a:r>
              <a:rPr lang="en-GB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Board of representatives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0F23ED2-87B0-4574-864F-9C485A3FD180}"/>
              </a:ext>
            </a:extLst>
          </p:cNvPr>
          <p:cNvSpPr/>
          <p:nvPr/>
        </p:nvSpPr>
        <p:spPr>
          <a:xfrm>
            <a:off x="4583888" y="1014697"/>
            <a:ext cx="3024224" cy="3428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>
              <a:lnSpc>
                <a:spcPct val="200000"/>
              </a:lnSpc>
            </a:pPr>
            <a:r>
              <a:rPr lang="en-GB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Board of trustees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E2710FC-443D-4CD2-B016-C7D27F84D55F}"/>
              </a:ext>
            </a:extLst>
          </p:cNvPr>
          <p:cNvSpPr/>
          <p:nvPr/>
        </p:nvSpPr>
        <p:spPr>
          <a:xfrm>
            <a:off x="377233" y="1415690"/>
            <a:ext cx="11352258" cy="668187"/>
          </a:xfrm>
          <a:prstGeom prst="rect">
            <a:avLst/>
          </a:prstGeom>
          <a:solidFill>
            <a:srgbClr val="ED1A3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algn="ctr">
              <a:lnSpc>
                <a:spcPct val="150000"/>
              </a:lnSpc>
            </a:pPr>
            <a:r>
              <a:rPr lang="en-GB" sz="148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</a:t>
            </a:r>
          </a:p>
          <a:p>
            <a:pPr algn="ctr">
              <a:lnSpc>
                <a:spcPct val="150000"/>
              </a:lnSpc>
            </a:pPr>
            <a:r>
              <a:rPr lang="en-GB" sz="1058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President Juan Farré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887FA81-2CFF-4DFB-B5B5-F0D31F1C14FC}"/>
              </a:ext>
            </a:extLst>
          </p:cNvPr>
          <p:cNvSpPr/>
          <p:nvPr/>
        </p:nvSpPr>
        <p:spPr>
          <a:xfrm>
            <a:off x="377234" y="2570179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AgroTech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971FB23-A77D-41BC-AEA3-F1293620EC1A}"/>
              </a:ext>
            </a:extLst>
          </p:cNvPr>
          <p:cNvSpPr/>
          <p:nvPr/>
        </p:nvSpPr>
        <p:spPr>
          <a:xfrm>
            <a:off x="400579" y="3125964"/>
            <a:ext cx="1333096" cy="482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Bodil H. Lorentzen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BDC481D-4CC6-481B-ACE5-112D5AC5C2B1}"/>
              </a:ext>
            </a:extLst>
          </p:cNvPr>
          <p:cNvSpPr/>
          <p:nvPr/>
        </p:nvSpPr>
        <p:spPr>
          <a:xfrm>
            <a:off x="377234" y="3646115"/>
            <a:ext cx="1327953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A41F8FA-9F3C-4A20-A371-4F696FC2DB68}"/>
              </a:ext>
            </a:extLst>
          </p:cNvPr>
          <p:cNvSpPr/>
          <p:nvPr/>
        </p:nvSpPr>
        <p:spPr>
          <a:xfrm>
            <a:off x="377234" y="3646117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r>
              <a:rPr lang="en-GB" sz="1058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Bioresources and Biorefinery</a:t>
            </a:r>
          </a:p>
          <a:p>
            <a:endParaRPr lang="en-GB" sz="1058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058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Field Technology</a:t>
            </a:r>
            <a:endParaRPr lang="en-GB" sz="1058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GB" sz="1058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058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Food Technology</a:t>
            </a:r>
          </a:p>
          <a:p>
            <a:endParaRPr lang="en-GB" sz="1058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GB" sz="1058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Plant Technology</a:t>
            </a:r>
          </a:p>
          <a:p>
            <a:endParaRPr lang="en-GB" sz="1058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54F75A6-E223-48F7-9C41-855E72D34417}"/>
              </a:ext>
            </a:extLst>
          </p:cNvPr>
          <p:cNvSpPr/>
          <p:nvPr/>
        </p:nvSpPr>
        <p:spPr>
          <a:xfrm>
            <a:off x="1807775" y="2570179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and Construction</a:t>
            </a:r>
          </a:p>
          <a:p>
            <a:pPr algn="ctr"/>
            <a:endParaRPr lang="en-GB" sz="1058" b="1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4359E9F-2D95-4E3C-80EA-EFBE9919E91C}"/>
              </a:ext>
            </a:extLst>
          </p:cNvPr>
          <p:cNvSpPr/>
          <p:nvPr/>
        </p:nvSpPr>
        <p:spPr>
          <a:xfrm>
            <a:off x="1807775" y="3108065"/>
            <a:ext cx="1333096" cy="493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E078474-1691-4D11-9B35-E3EDA5E6D9A9}"/>
              </a:ext>
            </a:extLst>
          </p:cNvPr>
          <p:cNvSpPr/>
          <p:nvPr/>
        </p:nvSpPr>
        <p:spPr>
          <a:xfrm flipV="1">
            <a:off x="1807775" y="3645949"/>
            <a:ext cx="1333096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C62292B-325C-4890-B2FA-D0A6AAA5FAF8}"/>
              </a:ext>
            </a:extLst>
          </p:cNvPr>
          <p:cNvSpPr/>
          <p:nvPr/>
        </p:nvSpPr>
        <p:spPr>
          <a:xfrm>
            <a:off x="1807775" y="3646116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Buildings and Environment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Concrete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Masonry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Pipe Centre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Wood and Biomaterials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C6B8D89-CCED-4E89-A511-8DAAD78176B7}"/>
              </a:ext>
            </a:extLst>
          </p:cNvPr>
          <p:cNvSpPr/>
          <p:nvPr/>
        </p:nvSpPr>
        <p:spPr>
          <a:xfrm>
            <a:off x="3238317" y="2570179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DMRI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26FF3CC-A68E-471C-A7EF-7E8560A067B1}"/>
              </a:ext>
            </a:extLst>
          </p:cNvPr>
          <p:cNvSpPr/>
          <p:nvPr/>
        </p:nvSpPr>
        <p:spPr>
          <a:xfrm>
            <a:off x="3238317" y="3108065"/>
            <a:ext cx="1333096" cy="500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Lars Hinrichsen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20CE91C-F121-4EFB-85E0-2FF8CAB751C1}"/>
              </a:ext>
            </a:extLst>
          </p:cNvPr>
          <p:cNvSpPr/>
          <p:nvPr/>
        </p:nvSpPr>
        <p:spPr>
          <a:xfrm flipV="1">
            <a:off x="3243287" y="3653316"/>
            <a:ext cx="1317452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9A31AC-9087-409A-BCE1-CE3A2F8B6434}"/>
              </a:ext>
            </a:extLst>
          </p:cNvPr>
          <p:cNvSpPr/>
          <p:nvPr/>
        </p:nvSpPr>
        <p:spPr>
          <a:xfrm>
            <a:off x="3238317" y="3646117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Automation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Development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Food Safety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Meat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and Operations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Sustainability and Digitization</a:t>
            </a: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59F6630-74C9-4327-8768-3829976DD8B0}"/>
              </a:ext>
            </a:extLst>
          </p:cNvPr>
          <p:cNvSpPr/>
          <p:nvPr/>
        </p:nvSpPr>
        <p:spPr>
          <a:xfrm>
            <a:off x="6099631" y="2570179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Environmental Technology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82952C73-A107-4BB9-A284-00E3E8516889}"/>
              </a:ext>
            </a:extLst>
          </p:cNvPr>
          <p:cNvSpPr/>
          <p:nvPr/>
        </p:nvSpPr>
        <p:spPr>
          <a:xfrm>
            <a:off x="6118494" y="3201769"/>
            <a:ext cx="1333096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AEB16F7-D7E0-41F9-A022-719055663338}"/>
              </a:ext>
            </a:extLst>
          </p:cNvPr>
          <p:cNvSpPr/>
          <p:nvPr/>
        </p:nvSpPr>
        <p:spPr>
          <a:xfrm>
            <a:off x="6099628" y="3643308"/>
            <a:ext cx="1351961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6B5A520-B94B-417E-9F11-91850B13D99C}"/>
              </a:ext>
            </a:extLst>
          </p:cNvPr>
          <p:cNvSpPr/>
          <p:nvPr/>
        </p:nvSpPr>
        <p:spPr>
          <a:xfrm>
            <a:off x="6099631" y="3646116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Air and Sensor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Laboratory for Chemistry and Microbiology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 and Materials Chemistry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Water and Biotechnology 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09D665F-37A0-4F1A-97C3-79A7A2D4AD4F}"/>
              </a:ext>
            </a:extLst>
          </p:cNvPr>
          <p:cNvSpPr/>
          <p:nvPr/>
        </p:nvSpPr>
        <p:spPr>
          <a:xfrm>
            <a:off x="7535143" y="2576373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Materials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FD6A26E-D594-4DEB-B342-CC24D31DC06D}"/>
              </a:ext>
            </a:extLst>
          </p:cNvPr>
          <p:cNvSpPr/>
          <p:nvPr/>
        </p:nvSpPr>
        <p:spPr>
          <a:xfrm>
            <a:off x="7535143" y="3646116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Additive Manufacturing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Industrial Materials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Plastics and Packaging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Tribology</a:t>
            </a: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DF88502-206A-4FEF-9293-36D327CA3F22}"/>
              </a:ext>
            </a:extLst>
          </p:cNvPr>
          <p:cNvSpPr/>
          <p:nvPr/>
        </p:nvSpPr>
        <p:spPr>
          <a:xfrm>
            <a:off x="10396395" y="3032356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70C4801-6FEB-4248-A729-D4E9A0FFDE8B}"/>
              </a:ext>
            </a:extLst>
          </p:cNvPr>
          <p:cNvSpPr/>
          <p:nvPr/>
        </p:nvSpPr>
        <p:spPr>
          <a:xfrm>
            <a:off x="10401254" y="3633186"/>
            <a:ext cx="1381806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E7D7459-B548-47DE-9163-CC7E83FDD984}"/>
              </a:ext>
            </a:extLst>
          </p:cNvPr>
          <p:cNvSpPr/>
          <p:nvPr/>
        </p:nvSpPr>
        <p:spPr>
          <a:xfrm>
            <a:off x="4668973" y="2570179"/>
            <a:ext cx="133309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Energy </a:t>
            </a:r>
            <a:b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Climate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4927B76-272C-4163-93E9-C5B559735D06}"/>
              </a:ext>
            </a:extLst>
          </p:cNvPr>
          <p:cNvSpPr/>
          <p:nvPr/>
        </p:nvSpPr>
        <p:spPr>
          <a:xfrm>
            <a:off x="4668973" y="3108066"/>
            <a:ext cx="1333096" cy="500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David Tveit</a:t>
            </a:r>
          </a:p>
        </p:txBody>
      </p:sp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3FD470D2-113E-4134-8971-A244D4D894CC}"/>
              </a:ext>
            </a:extLst>
          </p:cNvPr>
          <p:cNvSpPr/>
          <p:nvPr/>
        </p:nvSpPr>
        <p:spPr>
          <a:xfrm>
            <a:off x="4668973" y="3646116"/>
            <a:ext cx="1333096" cy="2598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Automobile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and Ventilation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Installation and Calibration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Refrigeration and Heat Pump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Transport and Electric Systems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2E89C441-F42C-479D-B75A-37A840A62244}"/>
              </a:ext>
            </a:extLst>
          </p:cNvPr>
          <p:cNvSpPr/>
          <p:nvPr/>
        </p:nvSpPr>
        <p:spPr>
          <a:xfrm>
            <a:off x="4663155" y="3646417"/>
            <a:ext cx="1333096" cy="5261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1058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E0931A89-04DD-4488-8BD8-4BB6A5FB21EB}"/>
              </a:ext>
            </a:extLst>
          </p:cNvPr>
          <p:cNvSpPr/>
          <p:nvPr/>
        </p:nvSpPr>
        <p:spPr>
          <a:xfrm>
            <a:off x="10396005" y="2567098"/>
            <a:ext cx="1333096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Subsidiaries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F6531FD-9A5A-415D-9661-3EB3E10686BD}"/>
              </a:ext>
            </a:extLst>
          </p:cNvPr>
          <p:cNvSpPr/>
          <p:nvPr/>
        </p:nvSpPr>
        <p:spPr>
          <a:xfrm>
            <a:off x="10396005" y="3646116"/>
            <a:ext cx="133309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 Spain, S.L</a:t>
            </a: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8518E05-597F-465E-97EF-684B8704A25A}"/>
              </a:ext>
            </a:extLst>
          </p:cNvPr>
          <p:cNvSpPr/>
          <p:nvPr/>
        </p:nvSpPr>
        <p:spPr>
          <a:xfrm>
            <a:off x="10396005" y="3049881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0655238-5D5F-4B85-B44C-1B98124F8EB3}"/>
              </a:ext>
            </a:extLst>
          </p:cNvPr>
          <p:cNvSpPr/>
          <p:nvPr/>
        </p:nvSpPr>
        <p:spPr>
          <a:xfrm>
            <a:off x="8965855" y="2564679"/>
            <a:ext cx="134799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algn="ctr"/>
            <a:r>
              <a:rPr lang="en-GB" sz="1058" b="1" noProof="1">
                <a:solidFill>
                  <a:prstClr val="whit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Production and Innovation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2572303A-653E-4AEF-837C-0FC75AF6655D}"/>
              </a:ext>
            </a:extLst>
          </p:cNvPr>
          <p:cNvSpPr/>
          <p:nvPr/>
        </p:nvSpPr>
        <p:spPr>
          <a:xfrm>
            <a:off x="8965855" y="3136786"/>
            <a:ext cx="1333096" cy="44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 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06549B8-0A2A-4A48-8A3A-3E60323FC786}"/>
              </a:ext>
            </a:extLst>
          </p:cNvPr>
          <p:cNvSpPr/>
          <p:nvPr/>
        </p:nvSpPr>
        <p:spPr>
          <a:xfrm>
            <a:off x="379129" y="2131325"/>
            <a:ext cx="11352755" cy="342834"/>
          </a:xfrm>
          <a:prstGeom prst="rect">
            <a:avLst/>
          </a:prstGeom>
          <a:solidFill>
            <a:srgbClr val="2553A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algn="ctr"/>
            <a:endParaRPr lang="en-GB" sz="1481" noProof="1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BF5A631-ECD5-408D-8E9A-B1C8B5C1CDE6}"/>
              </a:ext>
            </a:extLst>
          </p:cNvPr>
          <p:cNvSpPr/>
          <p:nvPr/>
        </p:nvSpPr>
        <p:spPr>
          <a:xfrm>
            <a:off x="460116" y="2203816"/>
            <a:ext cx="11058297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8" b="1" noProof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Staff: </a:t>
            </a:r>
            <a:r>
              <a:rPr lang="en-GB" sz="1058" noProof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Services, Secretariat of the Executive Board, IT and Communications, Personnel and Development, Finance and Accounts, International Centre, Business Development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366C81D-7D0D-4FA3-8598-17307C8838F6}"/>
              </a:ext>
            </a:extLst>
          </p:cNvPr>
          <p:cNvSpPr/>
          <p:nvPr/>
        </p:nvSpPr>
        <p:spPr>
          <a:xfrm>
            <a:off x="8965855" y="3646114"/>
            <a:ext cx="1333096" cy="2821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Policy and Business Development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Innovation and Digital Transformation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Metrology and Quality Assurance 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Nano Production and Micro Analysis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Robot Technology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Sustainable Ideation</a:t>
            </a:r>
          </a:p>
          <a:p>
            <a:pPr>
              <a:spcAft>
                <a:spcPts val="846"/>
              </a:spcAft>
            </a:pP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Training</a:t>
            </a: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Aft>
                <a:spcPts val="846"/>
              </a:spcAft>
            </a:pPr>
            <a:endParaRPr lang="en-GB" sz="1058" noProof="1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13A008C-4254-44C6-BEA8-E3035161DD52}"/>
              </a:ext>
            </a:extLst>
          </p:cNvPr>
          <p:cNvSpPr/>
          <p:nvPr/>
        </p:nvSpPr>
        <p:spPr>
          <a:xfrm>
            <a:off x="7548644" y="3211884"/>
            <a:ext cx="1333096" cy="3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Executive </a:t>
            </a:r>
            <a:b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vice president</a:t>
            </a:r>
          </a:p>
          <a:p>
            <a:r>
              <a:rPr lang="en-GB" sz="1058" noProof="1">
                <a:solidFill>
                  <a:prstClr val="black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316F1C2-8410-4682-823F-2F641D842C34}"/>
              </a:ext>
            </a:extLst>
          </p:cNvPr>
          <p:cNvSpPr/>
          <p:nvPr/>
        </p:nvSpPr>
        <p:spPr>
          <a:xfrm>
            <a:off x="7568016" y="3643224"/>
            <a:ext cx="1327953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F86DE25-1C57-4106-A5DF-340749FF2691}"/>
              </a:ext>
            </a:extLst>
          </p:cNvPr>
          <p:cNvSpPr/>
          <p:nvPr/>
        </p:nvSpPr>
        <p:spPr>
          <a:xfrm>
            <a:off x="8994057" y="3633186"/>
            <a:ext cx="1347989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endParaRPr lang="en-GB" sz="2015" baseline="30000" noProof="1">
              <a:solidFill>
                <a:prstClr val="white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F057369C-03B2-4160-A8A9-8531AE4168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673" y="240333"/>
            <a:ext cx="1569723" cy="777242"/>
          </a:xfrm>
          <a:prstGeom prst="rect">
            <a:avLst/>
          </a:prstGeom>
        </p:spPr>
      </p:pic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80667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0306280099937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081979150360051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4BEEDFB5-8214-4DD8-AE60-BB5E438B0D9F}">
  <ds:schemaRefs/>
</ds:datastoreItem>
</file>

<file path=customXml/itemProps2.xml><?xml version="1.0" encoding="utf-8"?>
<ds:datastoreItem xmlns:ds="http://schemas.openxmlformats.org/officeDocument/2006/customXml" ds:itemID="{D3807AF4-C419-4F83-A8C6-3BEB528BBAE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229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Torben Jensen</dc:creator>
  <cp:lastModifiedBy>Torben Jensen</cp:lastModifiedBy>
  <cp:revision>22</cp:revision>
  <dcterms:created xsi:type="dcterms:W3CDTF">2020-04-14T10:23:02Z</dcterms:created>
  <dcterms:modified xsi:type="dcterms:W3CDTF">2021-06-24T13:52:23Z</dcterms:modified>
</cp:coreProperties>
</file>